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11" r:id="rId2"/>
  </p:sldMasterIdLst>
  <p:notesMasterIdLst>
    <p:notesMasterId r:id="rId49"/>
  </p:notesMasterIdLst>
  <p:sldIdLst>
    <p:sldId id="259" r:id="rId3"/>
    <p:sldId id="260" r:id="rId4"/>
    <p:sldId id="261" r:id="rId5"/>
    <p:sldId id="262" r:id="rId6"/>
    <p:sldId id="263" r:id="rId7"/>
    <p:sldId id="341" r:id="rId8"/>
    <p:sldId id="264" r:id="rId9"/>
    <p:sldId id="266" r:id="rId10"/>
    <p:sldId id="267" r:id="rId11"/>
    <p:sldId id="268" r:id="rId12"/>
    <p:sldId id="269" r:id="rId13"/>
    <p:sldId id="343" r:id="rId14"/>
    <p:sldId id="344" r:id="rId15"/>
    <p:sldId id="271" r:id="rId16"/>
    <p:sldId id="346" r:id="rId17"/>
    <p:sldId id="347" r:id="rId18"/>
    <p:sldId id="276" r:id="rId19"/>
    <p:sldId id="277" r:id="rId20"/>
    <p:sldId id="280" r:id="rId21"/>
    <p:sldId id="349" r:id="rId22"/>
    <p:sldId id="351" r:id="rId23"/>
    <p:sldId id="350" r:id="rId24"/>
    <p:sldId id="352" r:id="rId25"/>
    <p:sldId id="353" r:id="rId26"/>
    <p:sldId id="348" r:id="rId27"/>
    <p:sldId id="354" r:id="rId28"/>
    <p:sldId id="355" r:id="rId29"/>
    <p:sldId id="283" r:id="rId30"/>
    <p:sldId id="360" r:id="rId31"/>
    <p:sldId id="285" r:id="rId32"/>
    <p:sldId id="286" r:id="rId33"/>
    <p:sldId id="359" r:id="rId34"/>
    <p:sldId id="288" r:id="rId35"/>
    <p:sldId id="289" r:id="rId36"/>
    <p:sldId id="356" r:id="rId37"/>
    <p:sldId id="291" r:id="rId38"/>
    <p:sldId id="357" r:id="rId39"/>
    <p:sldId id="323" r:id="rId40"/>
    <p:sldId id="358" r:id="rId41"/>
    <p:sldId id="332" r:id="rId42"/>
    <p:sldId id="333" r:id="rId43"/>
    <p:sldId id="334" r:id="rId44"/>
    <p:sldId id="335" r:id="rId45"/>
    <p:sldId id="338" r:id="rId46"/>
    <p:sldId id="339" r:id="rId47"/>
    <p:sldId id="342" r:id="rId48"/>
  </p:sldIdLst>
  <p:sldSz cx="13004800" cy="7302500"/>
  <p:notesSz cx="6858000" cy="9144000"/>
  <p:embeddedFontLst>
    <p:embeddedFont>
      <p:font typeface="Oswald" panose="020B0604020202020204" charset="0"/>
      <p:regular r:id="rId50"/>
      <p:bold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Georgia" panose="02040502050405020303" pitchFamily="18" charset="0"/>
      <p:regular r:id="rId56"/>
      <p:bold r:id="rId57"/>
      <p:italic r:id="rId58"/>
      <p:boldItalic r:id="rId59"/>
    </p:embeddedFont>
    <p:embeddedFont>
      <p:font typeface="Impact" panose="020B0806030902050204" pitchFamily="3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606" y="-78"/>
      </p:cViewPr>
      <p:guideLst>
        <p:guide orient="horz" pos="2300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29430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Shape 6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70" name="Shape 87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42" name="Shape 9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8" name="Shape 9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000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rot="10800000" flipH="1">
            <a:off x="6350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rot="10800000" flipH="1">
            <a:off x="46228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rot="10800000" flipH="1">
            <a:off x="635000" y="57528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899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rot="10800000" flipH="1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rot="10800000" flipH="1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899" cy="1269899"/>
            <a:chOff x="0" y="0"/>
            <a:chExt cx="1269899" cy="1269899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899" cy="1269899"/>
            <a:chOff x="0" y="0"/>
            <a:chExt cx="1269899" cy="1269899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899" cy="1269899"/>
            <a:chOff x="0" y="0"/>
            <a:chExt cx="1269899" cy="1269899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899" cy="1269899"/>
            <a:chOff x="0" y="0"/>
            <a:chExt cx="1269899" cy="1269899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899" cy="1269899"/>
            <a:chOff x="0" y="0"/>
            <a:chExt cx="1269899" cy="1269899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899" cy="1269899"/>
            <a:chOff x="0" y="0"/>
            <a:chExt cx="1269899" cy="1269899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4051298" y="1828799"/>
            <a:ext cx="2031899" cy="2031899"/>
            <a:chOff x="0" y="0"/>
            <a:chExt cx="2031899" cy="2031899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8" y="1828799"/>
            <a:ext cx="2031899" cy="2031899"/>
            <a:chOff x="0" y="0"/>
            <a:chExt cx="2031899" cy="2031899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8" y="4114798"/>
            <a:ext cx="2031899" cy="2031899"/>
            <a:chOff x="0" y="0"/>
            <a:chExt cx="2031899" cy="2031899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8" y="4114798"/>
            <a:ext cx="2031899" cy="2031899"/>
            <a:chOff x="0" y="0"/>
            <a:chExt cx="2031899" cy="2031899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18" name="Shape 318"/>
          <p:cNvCxnSpPr/>
          <p:nvPr/>
        </p:nvCxnSpPr>
        <p:spPr>
          <a:xfrm rot="10800000" flipH="1">
            <a:off x="3911600" y="3243397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rot="10800000" flipH="1">
            <a:off x="3911600" y="5381314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322" name="Shape 322"/>
          <p:cNvCxnSpPr/>
          <p:nvPr/>
        </p:nvCxnSpPr>
        <p:spPr>
          <a:xfrm rot="10800000" flipH="1">
            <a:off x="3911600" y="2223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rot="10800000" flipH="1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rot="10800000" flipH="1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pandas-docs/version/0.17.0/api.html#standard-moving-window-function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andas.pydata.org/pandas-docs/version/0.18.1/api.html#standard-moving-window-function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Doug Friedman</a:t>
            </a:r>
            <a:endParaRPr lang="en-US" sz="2800" b="0" i="1" u="none" strike="noStrike" cap="none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</a:t>
            </a: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SERIES </a:t>
            </a: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Most datasets are likely to have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time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component, but typically we assume that it’s fairly minimal.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 example, if we were analyzing salaries in an industry, it’s clear that salaries shift over time and vary with the economic period.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However, if we are examining the problem on a smaller scale (e.g. 3-5 years), the effect of time on salaries is much smaller than other factors, like industry or position.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When the time component </a:t>
            </a: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is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important, we need to focus on identifying the aspects of the data that are influenced by time and those that aren’t.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Typically, time series data will be a sequence of values. We will be interested in studying the changes to this series and how related individual values are.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 example, how much does this week’s sales affect next week’s?  How much does today’s stock price affect tomorrow’s?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GUIDED PRACTICE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THINKING ABOUT </a:t>
            </a:r>
          </a:p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TIME SERIES</a:t>
            </a:r>
            <a:endParaRPr lang="en-US" sz="9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182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 </a:t>
            </a: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THINKING ABOUT TIME SERIES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data have you worked with or seen that would be considered time series data?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was the most frustrating part of working with this time series data?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45" name="Shape 54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46" name="Shape 54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ANSWER THE FOLLOWING </a:t>
            </a:r>
            <a:r>
              <a:rPr lang="en-US" sz="2000" b="1" dirty="0" smtClean="0">
                <a:latin typeface="Oswald"/>
                <a:ea typeface="Oswald"/>
                <a:cs typeface="Oswald"/>
                <a:sym typeface="Oswald"/>
              </a:rPr>
              <a:t>QUESTIONS (10 minutes):</a:t>
            </a:r>
            <a:endParaRPr lang="en-US" sz="2000" b="1" dirty="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47" name="Shape 547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82952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Much of time series analysis focuses on separating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 effects of time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on our data into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two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main components.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Trend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– significant, sustained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increases or decreases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 our data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Seasonality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– regular, repeated patterns in our data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36600" y="4870450"/>
            <a:ext cx="11531600" cy="1630308"/>
            <a:chOff x="863600" y="4870450"/>
            <a:chExt cx="11531600" cy="1630308"/>
          </a:xfrm>
        </p:grpSpPr>
        <p:pic>
          <p:nvPicPr>
            <p:cNvPr id="2050" name="Picture 2" descr="http://statsmodels.sourceforge.net/0.6.0/release/version0-6-1.hires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609"/>
            <a:stretch/>
          </p:blipFill>
          <p:spPr bwMode="auto">
            <a:xfrm>
              <a:off x="863600" y="5193746"/>
              <a:ext cx="5373868" cy="983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://statsmodels.sourceforge.net/0.6.0/release/version0-6-1.hires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75" b="29818"/>
            <a:stretch/>
          </p:blipFill>
          <p:spPr bwMode="auto">
            <a:xfrm>
              <a:off x="7447666" y="4870450"/>
              <a:ext cx="4947534" cy="1630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Left Brace 2"/>
            <p:cNvSpPr/>
            <p:nvPr/>
          </p:nvSpPr>
          <p:spPr>
            <a:xfrm>
              <a:off x="6502400" y="4870450"/>
              <a:ext cx="609600" cy="163030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However, not all time series data contain significant trend </a:t>
            </a:r>
            <a:r>
              <a:rPr lang="en-US" sz="2800" u="sng" dirty="0" smtClean="0">
                <a:latin typeface="Georgia"/>
                <a:ea typeface="Georgia"/>
                <a:cs typeface="Georgia"/>
                <a:sym typeface="Georgia"/>
              </a:rPr>
              <a:t>and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seasonality components.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0" y="2931825"/>
            <a:ext cx="4431345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600" y="3492706"/>
            <a:ext cx="6949686" cy="2459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68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Many other types of regularly occurring up or down swings may occur without a fixed timescale or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period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(e.g. growth vs. recession for economic trends).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900" y="2927680"/>
            <a:ext cx="5667000" cy="4115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7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These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aperiodic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patterns are called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cycles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While identifying aperiodic cycles is important, they are often treated differently than seasonal effects.  </a:t>
            </a: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Seasonal effects are useful for their consistency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, since prior data is useful as a predictor.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99" y="3127939"/>
            <a:ext cx="11664224" cy="417455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Searches for “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iphone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” have both a general trend upwards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(indicating increasing popularity overall) as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well as a seasonal spike in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September (when Apple typically announces new versions).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80" name="Shape 58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PARSING AND MINING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</a:t>
            </a: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SERIES 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TIME SERIES ANALYSIS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Understand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makes time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series data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unique compared to other analyses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Prepare and format data for time series analysis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Perform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exploratory time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series analysis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with pandas including moving averages and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autocorrelation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Oswald"/>
                <a:ea typeface="Oswald"/>
                <a:cs typeface="Oswald"/>
                <a:sym typeface="Oswald"/>
              </a:rPr>
              <a:t>TODAY’S LEARNING </a:t>
            </a:r>
            <a:r>
              <a:rPr lang="en-US" sz="5400" b="1" dirty="0">
                <a:latin typeface="Oswald"/>
                <a:ea typeface="Oswald"/>
                <a:cs typeface="Oswald"/>
                <a:sym typeface="Oswald"/>
              </a:rPr>
              <a:t>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PARSING AND MINING TIME SERIES DATA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As with other analyses, parsing and mining our time series data is going to be key to performing our analysis. 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However, this can be tricky working with time series data. Often, the time information is formatted strangely or there are missing values in our regular observations.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As a result, we’re going to want to make sure that our data has been imported properly and the time information is being correctly interpreted by Python.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635754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DEMO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PARSING AND MINING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</a:t>
            </a: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SERIES DATA</a:t>
            </a:r>
          </a:p>
        </p:txBody>
      </p:sp>
    </p:spTree>
    <p:extLst>
      <p:ext uri="{BB962C8B-B14F-4D97-AF65-F5344CB8AC3E}">
        <p14:creationId xmlns:p14="http://schemas.microsoft.com/office/powerpoint/2010/main" val="128309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PARSING AND MINING TIME SERIES DATA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Open up starter-code-15 and let’s walkthrough how to use Pandas to parse and mine a sample time series dataset.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26683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GUIDED PRACTICE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PARSING AND MINING </a:t>
            </a:r>
          </a:p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TIME SERIES DATA</a:t>
            </a:r>
            <a:endParaRPr lang="en-US" sz="9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9765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 </a:t>
            </a: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PARSING AND MINING TIME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SERIES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Using our original dataset (</a:t>
            </a:r>
            <a:r>
              <a:rPr lang="en-US" sz="1800" dirty="0" err="1" smtClean="0">
                <a:solidFill>
                  <a:schemeClr val="dk1"/>
                </a:solidFill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slr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), create a new </a:t>
            </a:r>
            <a:r>
              <a:rPr lang="en-US" sz="1800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dataframe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called </a:t>
            </a:r>
            <a:r>
              <a:rPr lang="en-US" sz="1800" dirty="0" err="1" smtClean="0">
                <a:solidFill>
                  <a:schemeClr val="dk1"/>
                </a:solidFill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dc_slr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that contains only information about the date and the sea level in DC.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our three parsing and mining steps (Formatting, Indexing, and Interpolating) to prepare it for analysis.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lvl="0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i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lvl="0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45" name="Shape 54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46" name="Shape 54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ANSWER THE FOLLOWING </a:t>
            </a:r>
            <a:r>
              <a:rPr lang="en-US" sz="2000" b="1" dirty="0" smtClean="0">
                <a:latin typeface="Oswald"/>
                <a:ea typeface="Oswald"/>
                <a:cs typeface="Oswald"/>
                <a:sym typeface="Oswald"/>
              </a:rPr>
              <a:t>QUESTIONS (10 minutes):</a:t>
            </a:r>
            <a:endParaRPr lang="en-US" sz="2000" b="1" dirty="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47" name="Shape 547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65811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80" name="Shape 58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REFINING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</a:t>
            </a: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SERIES DATA</a:t>
            </a:r>
          </a:p>
        </p:txBody>
      </p:sp>
    </p:spTree>
    <p:extLst>
      <p:ext uri="{BB962C8B-B14F-4D97-AF65-F5344CB8AC3E}">
        <p14:creationId xmlns:p14="http://schemas.microsoft.com/office/powerpoint/2010/main" val="3017006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REFINING TIME SERIES DATA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Now that we’ve parsed and mined our data, we can use it for analysis!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most common approach to analyzing time series data is to calculate a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moving/rolling average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of our data or the average of a changing subset or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window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our of data. 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b="1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average of this list </a:t>
            </a:r>
            <a:r>
              <a:rPr lang="en-US" sz="2800" dirty="0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[1, 2, 3, 4, 5]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is 3, but the moving average with a window of 3 would be </a:t>
            </a:r>
            <a:r>
              <a:rPr lang="en-US" sz="2800" dirty="0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[</a:t>
            </a:r>
            <a:r>
              <a:rPr lang="en-US" sz="2800" dirty="0" err="1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NaN</a:t>
            </a:r>
            <a:r>
              <a:rPr lang="en-US" sz="2800" dirty="0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, </a:t>
            </a:r>
            <a:r>
              <a:rPr lang="en-US" sz="2800" dirty="0" err="1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NaN</a:t>
            </a:r>
            <a:r>
              <a:rPr lang="en-US" sz="2800" dirty="0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, 2, 3, 4]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 </a:t>
            </a:r>
          </a:p>
          <a:p>
            <a:pPr marL="863600" lvl="1" indent="-256540"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863600" lvl="1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Note that 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NaNs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are generated for the entries where there is not enough data to calculate the moving average.</a:t>
            </a:r>
            <a:endParaRPr lang="en-US" sz="2800" dirty="0">
              <a:latin typeface="Consolas" panose="020B0609020204030204" pitchFamily="49" charset="0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41594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REFINING TIME SERIES DATA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reason why moving averages are so popular is because they smooth out the noise in our data to give a clearer picture of the overall trend.</a:t>
            </a:r>
            <a:endParaRPr lang="en-US" sz="2800" dirty="0">
              <a:latin typeface="Consolas" panose="020B0609020204030204" pitchFamily="49" charset="0"/>
              <a:ea typeface="Georgia"/>
              <a:cs typeface="Georgia"/>
              <a:sym typeface="Georgi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62348" y="2875730"/>
            <a:ext cx="11280104" cy="3849624"/>
            <a:chOff x="939800" y="2875730"/>
            <a:chExt cx="11280104" cy="384962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800" y="2875730"/>
              <a:ext cx="3714750" cy="3846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ight Arrow 1"/>
            <p:cNvSpPr/>
            <p:nvPr/>
          </p:nvSpPr>
          <p:spPr>
            <a:xfrm>
              <a:off x="5054600" y="4152842"/>
              <a:ext cx="3200400" cy="1295400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eorgia" panose="02040502050405020303" pitchFamily="18" charset="0"/>
                </a:rPr>
                <a:t>Moving Average </a:t>
              </a:r>
            </a:p>
            <a:p>
              <a:pPr algn="ctr"/>
              <a:r>
                <a:rPr lang="en-US" sz="2000" dirty="0">
                  <a:latin typeface="Georgia" panose="02040502050405020303" pitchFamily="18" charset="0"/>
                </a:rPr>
                <a:t>(</a:t>
              </a:r>
              <a:r>
                <a:rPr lang="en-US" sz="2000" dirty="0" smtClean="0">
                  <a:latin typeface="Georgia" panose="02040502050405020303" pitchFamily="18" charset="0"/>
                </a:rPr>
                <a:t>with Window 12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9800" y="2875730"/>
              <a:ext cx="3660104" cy="3849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7170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MOVING AVERAGES</a:t>
            </a:r>
          </a:p>
        </p:txBody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Pandas includes a series of moving/rolling functions that you can use to easily calculate different summary statistics over a window of time series data.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7" y="2965450"/>
            <a:ext cx="701992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MOVING AVERAGES</a:t>
            </a:r>
          </a:p>
        </p:txBody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If you have Pandas &gt;= 0.18.0 installed, the syntax for these function (and some of the later ones) is similar but slightly different.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3041650"/>
            <a:ext cx="46577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69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448" name="Shape 44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MOVING AVERAGES</a:t>
            </a:r>
          </a:p>
        </p:txBody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While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moving averages weight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all data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within our window evenly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, it may make sense to weight data closer to our date of interest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higher.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This would indicate that the present is worth more to our calculation than the past.</a:t>
            </a:r>
            <a:endParaRPr lang="en-US" sz="2800" i="1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We do this by taking a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weighted moving average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, where we assign particular weights to certain time points.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Various formulas or schemes can be used to weight the data points,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most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common weighting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is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exponential weighted moving average (EWMA)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where we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give increasingly less weight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to older data points.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MOVING AVERAGES</a:t>
            </a:r>
          </a:p>
        </p:txBody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Here’s what an EWMA looks like with our DC sea level data.</a:t>
            </a:r>
            <a:endParaRPr lang="en-US" sz="2800" baseline="-25000" dirty="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4874" y="2875730"/>
            <a:ext cx="11355052" cy="3849624"/>
            <a:chOff x="862348" y="2875730"/>
            <a:chExt cx="11355052" cy="3849624"/>
          </a:xfrm>
        </p:grpSpPr>
        <p:grpSp>
          <p:nvGrpSpPr>
            <p:cNvPr id="4" name="Group 3"/>
            <p:cNvGrpSpPr/>
            <p:nvPr/>
          </p:nvGrpSpPr>
          <p:grpSpPr>
            <a:xfrm>
              <a:off x="862348" y="2875730"/>
              <a:ext cx="7315200" cy="3846564"/>
              <a:chOff x="939800" y="2875730"/>
              <a:chExt cx="7315200" cy="3846564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800" y="2875730"/>
                <a:ext cx="3714750" cy="3846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ight Arrow 5"/>
              <p:cNvSpPr/>
              <p:nvPr/>
            </p:nvSpPr>
            <p:spPr>
              <a:xfrm>
                <a:off x="5054600" y="4152842"/>
                <a:ext cx="3200400" cy="1295400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Georgia" panose="02040502050405020303" pitchFamily="18" charset="0"/>
                  </a:rPr>
                  <a:t>EWMA</a:t>
                </a:r>
              </a:p>
              <a:p>
                <a:pPr algn="ctr"/>
                <a:r>
                  <a:rPr lang="en-US" sz="2000" dirty="0">
                    <a:latin typeface="Georgia" panose="02040502050405020303" pitchFamily="18" charset="0"/>
                  </a:rPr>
                  <a:t>(</a:t>
                </a:r>
                <a:r>
                  <a:rPr lang="en-US" sz="2000" dirty="0" smtClean="0">
                    <a:latin typeface="Georgia" panose="02040502050405020303" pitchFamily="18" charset="0"/>
                  </a:rPr>
                  <a:t>with Span 12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p:grp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3097" y="2875730"/>
              <a:ext cx="3684303" cy="3849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MOVING DIFFERENCES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Often, it can also be useful to calculate the moving/rolling differences to identify the change between past and current observations.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8713" y="2872670"/>
            <a:ext cx="11287374" cy="3849624"/>
            <a:chOff x="824874" y="2872670"/>
            <a:chExt cx="11287374" cy="3849624"/>
          </a:xfrm>
        </p:grpSpPr>
        <p:grpSp>
          <p:nvGrpSpPr>
            <p:cNvPr id="5" name="Group 4"/>
            <p:cNvGrpSpPr/>
            <p:nvPr/>
          </p:nvGrpSpPr>
          <p:grpSpPr>
            <a:xfrm>
              <a:off x="824874" y="2875730"/>
              <a:ext cx="7315200" cy="3846564"/>
              <a:chOff x="939800" y="2875730"/>
              <a:chExt cx="7315200" cy="3846564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800" y="2875730"/>
                <a:ext cx="3714750" cy="3846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ight Arrow 7"/>
              <p:cNvSpPr/>
              <p:nvPr/>
            </p:nvSpPr>
            <p:spPr>
              <a:xfrm>
                <a:off x="5054600" y="4152842"/>
                <a:ext cx="3200400" cy="1295400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Georgia" panose="02040502050405020303" pitchFamily="18" charset="0"/>
                  </a:rPr>
                  <a:t>Moving Difference</a:t>
                </a:r>
              </a:p>
              <a:p>
                <a:pPr algn="ctr"/>
                <a:r>
                  <a:rPr lang="en-US" sz="2000" dirty="0">
                    <a:latin typeface="Georgia" panose="02040502050405020303" pitchFamily="18" charset="0"/>
                  </a:rPr>
                  <a:t>(</a:t>
                </a:r>
                <a:r>
                  <a:rPr lang="en-US" sz="2000" dirty="0" smtClean="0">
                    <a:latin typeface="Georgia" panose="02040502050405020303" pitchFamily="18" charset="0"/>
                  </a:rPr>
                  <a:t>with Periods 1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p:grp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599" y="2872670"/>
              <a:ext cx="3628649" cy="3849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26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AUTOCORRELATION</a:t>
            </a:r>
          </a:p>
        </p:txBody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In previous classes, we have been concerned with how two variables are correlated (e.g. height and weight, education and salary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) as a measure of association between them.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 time series analysis, it can be important to determine if a variable is correlated with itself (e.g. if there is an association between past and present data points). This measure is known as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autocorrelation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 </a:t>
            </a:r>
            <a:endParaRPr lang="en-US" sz="2800" b="1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strong autocorrelation indicates a relationship between past and present data points while a weak autocorrelation represents a lack of association between past and present </a:t>
            </a:r>
            <a:r>
              <a:rPr lang="en-US" sz="2800" smtClean="0">
                <a:latin typeface="Georgia"/>
                <a:ea typeface="Georgia"/>
                <a:cs typeface="Georgia"/>
                <a:sym typeface="Georgia"/>
              </a:rPr>
              <a:t>data points.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AUTOCORRELATION</a:t>
            </a:r>
          </a:p>
        </p:txBody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To compute autocorrelation,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we also specify the lag or how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many time points earlier we should use to compute the correlation.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 lag of 1 computes how correlated a value is with the prior one.  A lag of 10 computes how correlated a value is with one 10 time points earlier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Here’s a few sample autocorrelations with our DC sea level rise data: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296338"/>
              </p:ext>
            </p:extLst>
          </p:nvPr>
        </p:nvGraphicFramePr>
        <p:xfrm>
          <a:off x="4389966" y="5022850"/>
          <a:ext cx="422486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12434"/>
                <a:gridCol w="21124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Lag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Autocorrelation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1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0.699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3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0.369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6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0.187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12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0.635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AGGREGATION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 may also be useful to aggregate our data along specific timeframes such as turning monthly data into annual data as this removes any intra-annual seasonality.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 order to do this, we’ll need to specify a summary statistic to aggregate with though (e.g. average).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We can do this using pandas’ </a:t>
            </a:r>
            <a:r>
              <a:rPr lang="en-US" sz="2800" dirty="0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resample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function which turns our monthly sea level data into annual average sea level data.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9421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656" name="Shape 65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REFINING 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SERIES DATA</a:t>
            </a:r>
            <a:endParaRPr lang="en-US" sz="96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REFINING TIME SERIES DATA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Open up starter-code-15 and let’s take a look at some of these refinement functions in action.</a:t>
            </a:r>
            <a:endParaRPr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398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INDEPENDENT PRACTICE</a:t>
            </a:r>
          </a:p>
        </p:txBody>
      </p:sp>
      <p:sp>
        <p:nvSpPr>
          <p:cNvPr id="873" name="Shape 87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REFINING 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SERIES DATA</a:t>
            </a:r>
            <a:endParaRPr lang="en-US" sz="96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 </a:t>
            </a: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REFINING TIME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SERIES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4300" lvl="0">
              <a:buClr>
                <a:schemeClr val="dk1"/>
              </a:buClr>
              <a:buSzPct val="100000"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Using the Chesapeake Bay sea level data, answer the following questions and </a:t>
            </a:r>
            <a:r>
              <a:rPr lang="en-US" sz="1800" u="sng" dirty="0" smtClean="0">
                <a:latin typeface="Georgia"/>
                <a:ea typeface="Georgia"/>
                <a:cs typeface="Georgia"/>
                <a:sym typeface="Georgia"/>
              </a:rPr>
              <a:t>interpret the result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114300" lvl="0">
              <a:buClr>
                <a:schemeClr val="dk1"/>
              </a:buClr>
              <a:buSzPct val="100000"/>
            </a:pPr>
            <a:endParaRPr lang="en-US" sz="1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Calculate the moving/rolling standard deviation with </a:t>
            </a:r>
            <a:r>
              <a:rPr lang="en-US" sz="1800" dirty="0" err="1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rolling_std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 for a window of 12 with center=True and center = False.</a:t>
            </a:r>
          </a:p>
          <a:p>
            <a:pPr marL="457200" lvl="0" indent="-342900"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Calculate the autocorrelation with lag 1 and lag 24.</a:t>
            </a:r>
          </a:p>
          <a:p>
            <a:pPr marL="457200" lvl="0" indent="-342900"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Calculate the annual maximum sea level and plot the results.</a:t>
            </a: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lvl="0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i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lvl="0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45" name="Shape 54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46" name="Shape 54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ANSWER THE FOLLOWING </a:t>
            </a:r>
            <a:r>
              <a:rPr lang="en-US" sz="2000" b="1" dirty="0" smtClean="0">
                <a:latin typeface="Oswald"/>
                <a:ea typeface="Oswald"/>
                <a:cs typeface="Oswald"/>
                <a:sym typeface="Oswald"/>
              </a:rPr>
              <a:t>QUESTIONS (30 minutes):</a:t>
            </a:r>
            <a:endParaRPr lang="en-US" sz="2000" b="1" dirty="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47" name="Shape 547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5509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Knowledge of data analysis and formatting with pandas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Understand the correlation measure of association with python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933" name="Shape 93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 use time series analysis to identify changes in values over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tim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e.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Normally, we 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want to identify whether changes are true trends or seasonal change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Before any analysis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we must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format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index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and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interpolate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our time series data.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Moving averages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give 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 a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local summary statistic in 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time, smoothing out random fluctuations and removing outlier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2800" b="1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utocorrelations 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are a measure of how much a data point is dependent on previous data point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9" name="Shape 93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945" name="Shape 94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951" name="Shape 951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952" name="Shape 952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 Final Project, Part </a:t>
            </a:r>
            <a:r>
              <a:rPr lang="en-US" sz="2800" smtClean="0">
                <a:latin typeface="Georgia"/>
                <a:ea typeface="Georgia"/>
                <a:cs typeface="Georgia"/>
                <a:sym typeface="Georgia"/>
              </a:rPr>
              <a:t>4</a:t>
            </a:r>
            <a:endParaRPr lang="en-US"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971" name="Shape 97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972" name="Shape 97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73" name="Shape 9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979" name="Shape 97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980" name="Shape 98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81" name="Shape 98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982" name="Shape 982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DON’T FORGET TO FILL OUT YOUR EXIT </a:t>
            </a:r>
            <a:r>
              <a:rPr lang="en-US" sz="2800" b="1" dirty="0" smtClean="0">
                <a:latin typeface="Oswald"/>
                <a:ea typeface="Oswald"/>
                <a:cs typeface="Oswald"/>
                <a:sym typeface="Oswald"/>
              </a:rPr>
              <a:t>TICKET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 smtClean="0">
                <a:latin typeface="Oswald"/>
                <a:ea typeface="Oswald"/>
                <a:cs typeface="Oswald"/>
                <a:sym typeface="Oswald"/>
              </a:rPr>
              <a:t>LESSON 15 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 smtClean="0">
                <a:latin typeface="Oswald"/>
                <a:ea typeface="Oswald"/>
                <a:cs typeface="Oswald"/>
                <a:sym typeface="Oswald"/>
              </a:rPr>
              <a:t>TIME SERIES ANALYSIS</a:t>
            </a:r>
            <a:endParaRPr lang="en-US" sz="2800" b="1" dirty="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THANKS FOR THE FOLLOWING</a:t>
            </a:r>
          </a:p>
        </p:txBody>
      </p:sp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Oswald"/>
                <a:ea typeface="Oswald"/>
                <a:cs typeface="Oswald"/>
                <a:sym typeface="Oswald"/>
              </a:rPr>
              <a:t>CITATIONS</a:t>
            </a:r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ct val="100000"/>
              <a:buFont typeface="Georgia"/>
              <a:buChar char="‣"/>
            </a:pPr>
            <a:r>
              <a:rPr lang="en-US" sz="2800" i="1" dirty="0" smtClean="0">
                <a:latin typeface="Georgia" panose="02040502050405020303" pitchFamily="18" charset="0"/>
              </a:rPr>
              <a:t>Rolling Functions</a:t>
            </a:r>
            <a:r>
              <a:rPr lang="en-US" sz="2800" i="1" dirty="0">
                <a:latin typeface="Georgia" panose="02040502050405020303" pitchFamily="18" charset="0"/>
              </a:rPr>
              <a:t>: </a:t>
            </a:r>
            <a:r>
              <a:rPr lang="en-US" sz="2800" i="1" dirty="0">
                <a:latin typeface="Georgia" panose="02040502050405020303" pitchFamily="18" charset="0"/>
                <a:hlinkClick r:id="rId3"/>
              </a:rPr>
              <a:t>http://</a:t>
            </a:r>
            <a:r>
              <a:rPr lang="en-US" sz="2800" i="1" dirty="0" smtClean="0">
                <a:latin typeface="Georgia" panose="02040502050405020303" pitchFamily="18" charset="0"/>
                <a:hlinkClick r:id="rId3"/>
              </a:rPr>
              <a:t>pandas.pydata.org/pandas-docs/version/0.17.0/api.html#standard-moving-window-functions</a:t>
            </a:r>
            <a:r>
              <a:rPr lang="en-US" sz="2800" i="1" dirty="0" smtClean="0">
                <a:latin typeface="Georgia" panose="02040502050405020303" pitchFamily="18" charset="0"/>
              </a:rPr>
              <a:t> </a:t>
            </a:r>
          </a:p>
          <a:p>
            <a:pPr marL="203200" lvl="0" indent="-256540">
              <a:buSzPct val="100000"/>
              <a:buFont typeface="Georgia"/>
              <a:buChar char="‣"/>
            </a:pPr>
            <a:endParaRPr lang="en-US" sz="2800" i="1" dirty="0">
              <a:latin typeface="Georgia" panose="02040502050405020303" pitchFamily="18" charset="0"/>
            </a:endParaRPr>
          </a:p>
          <a:p>
            <a:pPr marL="203200" lvl="0" indent="-256540">
              <a:buSzPct val="100000"/>
              <a:buFont typeface="Georgia"/>
              <a:buChar char="‣"/>
            </a:pPr>
            <a:r>
              <a:rPr lang="en-US" sz="2800" i="1" dirty="0" smtClean="0">
                <a:latin typeface="Georgia" panose="02040502050405020303" pitchFamily="18" charset="0"/>
              </a:rPr>
              <a:t>Newer Rolling Functions: </a:t>
            </a:r>
            <a:r>
              <a:rPr lang="en-US" sz="2800" i="1" dirty="0" smtClean="0">
                <a:latin typeface="Georgia" panose="02040502050405020303" pitchFamily="18" charset="0"/>
                <a:hlinkClick r:id="rId4"/>
              </a:rPr>
              <a:t>http://pandas.pydata.org/pandas-docs/version/0.18.1/api.html#standard-moving-window-functions</a:t>
            </a:r>
            <a:r>
              <a:rPr lang="en-US" sz="2800" i="1" dirty="0" smtClean="0">
                <a:latin typeface="Georgia" panose="02040502050405020303" pitchFamily="18" charset="0"/>
              </a:rPr>
              <a:t> </a:t>
            </a:r>
            <a:endParaRPr lang="en-US" sz="2800" i="1" dirty="0">
              <a:latin typeface="Georgia" panose="02040502050405020303" pitchFamily="18" charset="0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331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OPENING</a:t>
            </a:r>
          </a:p>
        </p:txBody>
      </p:sp>
      <p:sp>
        <p:nvSpPr>
          <p:cNvPr id="460" name="Shape 460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TIME SERIES 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9776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WHERE ARE WE IN THE DATA SCIENCE WORKFLOW?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has been </a:t>
            </a:r>
            <a:r>
              <a:rPr lang="en-US" sz="2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acquired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but we’ll need to </a:t>
            </a:r>
            <a:r>
              <a:rPr lang="en-US" sz="2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parse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mine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</a:t>
            </a:r>
            <a:r>
              <a:rPr lang="en-US" sz="2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refine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it</a:t>
            </a:r>
            <a:r>
              <a:rPr lang="en-US" sz="2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sz="2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We’ll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also use plots to </a:t>
            </a: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represent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results.</a:t>
            </a:r>
            <a:endParaRPr lang="en-US"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81747" y="3270250"/>
            <a:ext cx="9641306" cy="3814756"/>
            <a:chOff x="1168400" y="3270250"/>
            <a:chExt cx="9641306" cy="3814756"/>
          </a:xfrm>
        </p:grpSpPr>
        <p:pic>
          <p:nvPicPr>
            <p:cNvPr id="5" name="Shape 401" descr="3 Parse.png"/>
            <p:cNvPicPr preferRelativeResize="0"/>
            <p:nvPr/>
          </p:nvPicPr>
          <p:blipFill rotWithShape="1">
            <a:blip r:embed="rId3">
              <a:alphaModFix/>
            </a:blip>
            <a:srcRect l="3498" r="73202"/>
            <a:stretch/>
          </p:blipFill>
          <p:spPr>
            <a:xfrm>
              <a:off x="1168400" y="3681200"/>
              <a:ext cx="2558648" cy="2992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408" descr="4 Mine.png"/>
            <p:cNvPicPr preferRelativeResize="0"/>
            <p:nvPr/>
          </p:nvPicPr>
          <p:blipFill rotWithShape="1">
            <a:blip r:embed="rId4">
              <a:alphaModFix/>
            </a:blip>
            <a:srcRect l="4103" r="76622"/>
            <a:stretch/>
          </p:blipFill>
          <p:spPr>
            <a:xfrm>
              <a:off x="4682891" y="3270250"/>
              <a:ext cx="2463867" cy="3814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415" descr="5 Refine.png"/>
            <p:cNvPicPr preferRelativeResize="0"/>
            <p:nvPr/>
          </p:nvPicPr>
          <p:blipFill rotWithShape="1">
            <a:blip r:embed="rId5">
              <a:alphaModFix/>
            </a:blip>
            <a:srcRect l="2819" r="74471"/>
            <a:stretch/>
          </p:blipFill>
          <p:spPr>
            <a:xfrm>
              <a:off x="8102600" y="3270321"/>
              <a:ext cx="2707106" cy="34384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0245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TIME SERIES ANALYSIS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Today,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we’ll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discuss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analyzing data that is changing over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time. In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most of our previous examples, we didn’t care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about </a:t>
            </a:r>
            <a:r>
              <a:rPr lang="en-US" sz="2800" u="sng" dirty="0" smtClean="0">
                <a:latin typeface="Georgia"/>
                <a:ea typeface="Georgia"/>
                <a:cs typeface="Georgia"/>
                <a:sym typeface="Georgia"/>
              </a:rPr>
              <a:t>when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data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points were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collected.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Instead, we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made assumptions that the data was </a:t>
            </a: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changing over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time or that our analysis would not take that into account.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This class will focus on statistics around data that is changing over time and how to measure that change.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78" name="Shape 478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Time series data is any data where the individual data points change over time.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This is fairly common in sales and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physical sciences where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data would likely change according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to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seasons and trends.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95639" y="4337050"/>
            <a:ext cx="10213522" cy="2642875"/>
            <a:chOff x="1320800" y="4108450"/>
            <a:chExt cx="10213522" cy="26428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75"/>
            <a:stretch/>
          </p:blipFill>
          <p:spPr bwMode="auto">
            <a:xfrm>
              <a:off x="1320800" y="4108450"/>
              <a:ext cx="4410075" cy="26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65"/>
            <a:stretch/>
          </p:blipFill>
          <p:spPr bwMode="auto">
            <a:xfrm>
              <a:off x="7035800" y="4108450"/>
              <a:ext cx="4498522" cy="26426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1719</Words>
  <Application>Microsoft Office PowerPoint</Application>
  <PresentationFormat>Custom</PresentationFormat>
  <Paragraphs>252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Oswald</vt:lpstr>
      <vt:lpstr>Merriweather Sans</vt:lpstr>
      <vt:lpstr>Consolas</vt:lpstr>
      <vt:lpstr>Georgia</vt:lpstr>
      <vt:lpstr>Impact</vt:lpstr>
      <vt:lpstr>White</vt:lpstr>
      <vt:lpstr>White</vt:lpstr>
      <vt:lpstr>PowerPoint Presentation</vt:lpstr>
      <vt:lpstr>TODAY’S 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PowerPoint Presentation</vt:lpstr>
      <vt:lpstr>CITATIONS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Doug</cp:lastModifiedBy>
  <cp:revision>52</cp:revision>
  <dcterms:modified xsi:type="dcterms:W3CDTF">2016-10-21T19:14:24Z</dcterms:modified>
</cp:coreProperties>
</file>